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2" r:id="rId1"/>
  </p:sldMasterIdLst>
  <p:sldIdLst>
    <p:sldId id="256" r:id="rId2"/>
    <p:sldId id="257" r:id="rId3"/>
    <p:sldId id="258" r:id="rId4"/>
    <p:sldId id="301" r:id="rId5"/>
    <p:sldId id="259" r:id="rId6"/>
    <p:sldId id="260" r:id="rId7"/>
    <p:sldId id="262" r:id="rId8"/>
    <p:sldId id="280" r:id="rId9"/>
    <p:sldId id="281" r:id="rId10"/>
    <p:sldId id="282" r:id="rId11"/>
    <p:sldId id="285" r:id="rId12"/>
    <p:sldId id="302" r:id="rId13"/>
    <p:sldId id="287" r:id="rId14"/>
    <p:sldId id="264" r:id="rId15"/>
    <p:sldId id="270" r:id="rId16"/>
    <p:sldId id="289" r:id="rId17"/>
    <p:sldId id="290" r:id="rId18"/>
    <p:sldId id="291" r:id="rId19"/>
    <p:sldId id="293" r:id="rId20"/>
    <p:sldId id="292" r:id="rId21"/>
    <p:sldId id="294" r:id="rId22"/>
    <p:sldId id="296" r:id="rId23"/>
    <p:sldId id="297" r:id="rId24"/>
    <p:sldId id="274" r:id="rId25"/>
    <p:sldId id="298" r:id="rId26"/>
    <p:sldId id="299" r:id="rId27"/>
    <p:sldId id="300" r:id="rId28"/>
    <p:sldId id="266"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p:cViewPr varScale="1">
        <p:scale>
          <a:sx n="62" d="100"/>
          <a:sy n="62" d="100"/>
        </p:scale>
        <p:origin x="1416"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737982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509536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1427A51-3008-4E88-9DAF-AEF38CF603EA}" type="slidenum">
              <a:rPr lang="en-US" smtClean="0"/>
              <a:pPr/>
              <a:t>‹#›</a:t>
            </a:fld>
            <a:endParaRPr lang="en-US" dirty="0"/>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370963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120622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1427A51-3008-4E88-9DAF-AEF38CF603EA}" type="slidenum">
              <a:rPr lang="en-US" smtClean="0"/>
              <a:pPr/>
              <a:t>‹#›</a:t>
            </a:fld>
            <a:endParaRPr lang="en-US" dirty="0"/>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33122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4733891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5678173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894590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879298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958957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34069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288751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21871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79480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24183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591606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749"/>
            <a:ext cx="1952272" cy="6852504"/>
            <a:chOff x="6627813" y="196102"/>
            <a:chExt cx="1952625" cy="5677649"/>
          </a:xfrm>
        </p:grpSpPr>
        <p:sp>
          <p:nvSpPr>
            <p:cNvPr id="50" name="Freeform 27"/>
            <p:cNvSpPr/>
            <p:nvPr/>
          </p:nvSpPr>
          <p:spPr bwMode="auto">
            <a:xfrm>
              <a:off x="6627813" y="19610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CB32D2C3-EAEE-4915-BA2F-38FCBE94698E}" type="datetimeFigureOut">
              <a:rPr lang="en-US" smtClean="0"/>
              <a:pPr/>
              <a:t>12/3/2019</a:t>
            </a:fld>
            <a:endParaRPr lang="en-US" dirty="0"/>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15616070"/>
      </p:ext>
    </p:extLst>
  </p:cSld>
  <p:clrMap bg1="lt1" tx1="dk1" bg2="lt2" tx2="dk2" accent1="accent1" accent2="accent2" accent3="accent3" accent4="accent4" accent5="accent5" accent6="accent6" hlink="hlink" folHlink="fol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 id="2147484024" r:id="rId12"/>
    <p:sldLayoutId id="2147484025" r:id="rId13"/>
    <p:sldLayoutId id="2147484026" r:id="rId14"/>
    <p:sldLayoutId id="2147484027" r:id="rId15"/>
    <p:sldLayoutId id="2147484028"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www.slideshare.net/" TargetMode="External"/><Relationship Id="rId3" Type="http://schemas.openxmlformats.org/officeDocument/2006/relationships/hyperlink" Target="https://www.geeksforgeeks.org/" TargetMode="External"/><Relationship Id="rId7" Type="http://schemas.openxmlformats.org/officeDocument/2006/relationships/hyperlink" Target="http://www.nevonprijects.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2.xml"/><Relationship Id="rId6" Type="http://schemas.openxmlformats.org/officeDocument/2006/relationships/hyperlink" Target="http://www.stsckoverflow.com/" TargetMode="External"/><Relationship Id="rId5" Type="http://schemas.openxmlformats.org/officeDocument/2006/relationships/hyperlink" Target="http://www.quora.com/" TargetMode="External"/><Relationship Id="rId4" Type="http://schemas.openxmlformats.org/officeDocument/2006/relationships/hyperlink" Target="https://www.tutorialspoint.com/" TargetMode="External"/><Relationship Id="rId9" Type="http://schemas.openxmlformats.org/officeDocument/2006/relationships/hyperlink" Target="http://www.academis.edu/"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Amazon_(compan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28600"/>
            <a:ext cx="7851648" cy="1828800"/>
          </a:xfrm>
        </p:spPr>
        <p:txBody>
          <a:bodyPr>
            <a:normAutofit/>
          </a:bodyPr>
          <a:lstStyle/>
          <a:p>
            <a:pPr algn="ctr"/>
            <a:r>
              <a:rPr lang="en-US" dirty="0"/>
              <a:t> </a:t>
            </a:r>
            <a:r>
              <a:rPr lang="en-US" dirty="0">
                <a:latin typeface="Times New Roman" panose="02020603050405020304" pitchFamily="18" charset="0"/>
                <a:cs typeface="Times New Roman" panose="02020603050405020304" pitchFamily="18" charset="0"/>
              </a:rPr>
              <a:t>CLOUD BASED BUS      PASS SYSTEM </a:t>
            </a:r>
          </a:p>
        </p:txBody>
      </p:sp>
      <p:sp>
        <p:nvSpPr>
          <p:cNvPr id="3" name="Subtitle 2"/>
          <p:cNvSpPr>
            <a:spLocks noGrp="1"/>
          </p:cNvSpPr>
          <p:nvPr>
            <p:ph type="subTitle" idx="1"/>
          </p:nvPr>
        </p:nvSpPr>
        <p:spPr>
          <a:xfrm>
            <a:off x="712799" y="2314829"/>
            <a:ext cx="7626096" cy="2228341"/>
          </a:xfrm>
        </p:spPr>
        <p:txBody>
          <a:bodyPr>
            <a:normAutofit fontScale="25000" lnSpcReduction="20000"/>
          </a:bodyPr>
          <a:lstStyle/>
          <a:p>
            <a:pPr algn="ctr"/>
            <a:r>
              <a:rPr lang="en-US" sz="6400" b="1" dirty="0"/>
              <a:t>  Submitted by:</a:t>
            </a:r>
            <a:endParaRPr lang="en-US" sz="6400" dirty="0"/>
          </a:p>
          <a:p>
            <a:pPr algn="ctr"/>
            <a:r>
              <a:rPr lang="en-US" sz="5600" dirty="0"/>
              <a:t> AAYUSHI RAI (171510003)</a:t>
            </a:r>
          </a:p>
          <a:p>
            <a:pPr algn="ctr"/>
            <a:r>
              <a:rPr lang="en-US" sz="5600" dirty="0"/>
              <a:t>PRANJUL SINGHAL (171510040)</a:t>
            </a:r>
          </a:p>
          <a:p>
            <a:pPr algn="ctr"/>
            <a:r>
              <a:rPr lang="en-US" sz="5600" dirty="0"/>
              <a:t>SAKSHAM JOHRI</a:t>
            </a:r>
            <a:r>
              <a:rPr lang="en-IN" sz="5600" dirty="0"/>
              <a:t> (171510046)</a:t>
            </a:r>
          </a:p>
          <a:p>
            <a:pPr algn="ctr">
              <a:lnSpc>
                <a:spcPct val="120000"/>
              </a:lnSpc>
            </a:pPr>
            <a:r>
              <a:rPr lang="en-US" sz="5600" b="1" dirty="0"/>
              <a:t>Guided by: Mr. Vivek Sharma</a:t>
            </a:r>
          </a:p>
          <a:p>
            <a:pPr algn="ctr"/>
            <a:endParaRPr lang="en-US" sz="3500" dirty="0"/>
          </a:p>
          <a:p>
            <a:pPr algn="ctr"/>
            <a:r>
              <a:rPr lang="en-US" sz="4900" dirty="0"/>
              <a:t>        DEPARTMENT OF COMPUTER ENGINEERING AND  APPLICATIONS</a:t>
            </a:r>
          </a:p>
          <a:p>
            <a:pPr algn="ctr"/>
            <a:r>
              <a:rPr lang="en-US" sz="4900" b="1" dirty="0"/>
              <a:t>     Institute Of Engineering and Technology</a:t>
            </a:r>
          </a:p>
          <a:p>
            <a:pPr algn="ctr"/>
            <a:endParaRPr lang="en-US" dirty="0"/>
          </a:p>
        </p:txBody>
      </p:sp>
      <p:pic>
        <p:nvPicPr>
          <p:cNvPr id="4" name="Picture 3">
            <a:extLst>
              <a:ext uri="{FF2B5EF4-FFF2-40B4-BE49-F238E27FC236}">
                <a16:creationId xmlns:a16="http://schemas.microsoft.com/office/drawing/2014/main" id="{ED8E8AAE-1314-49AE-B18C-D2FBA8CE82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1400" y="4660467"/>
            <a:ext cx="1888894" cy="1371600"/>
          </a:xfrm>
          <a:prstGeom prst="rect">
            <a:avLst/>
          </a:prstGeom>
        </p:spPr>
      </p:pic>
      <p:sp>
        <p:nvSpPr>
          <p:cNvPr id="5" name="Rectangle 4"/>
          <p:cNvSpPr/>
          <p:nvPr/>
        </p:nvSpPr>
        <p:spPr>
          <a:xfrm>
            <a:off x="2209800" y="6019800"/>
            <a:ext cx="4572000" cy="738664"/>
          </a:xfrm>
          <a:prstGeom prst="rect">
            <a:avLst/>
          </a:prstGeom>
        </p:spPr>
        <p:txBody>
          <a:bodyPr>
            <a:spAutoFit/>
          </a:bodyPr>
          <a:lstStyle/>
          <a:p>
            <a:pPr algn="ctr"/>
            <a:r>
              <a:rPr lang="en-IN" sz="1400" dirty="0">
                <a:latin typeface="Cambria" panose="02040503050406030204" pitchFamily="18" charset="0"/>
                <a:ea typeface="Cambria" panose="02040503050406030204" pitchFamily="18" charset="0"/>
              </a:rPr>
              <a:t>GLA University</a:t>
            </a:r>
          </a:p>
          <a:p>
            <a:pPr algn="ctr"/>
            <a:r>
              <a:rPr lang="en-IN" sz="1400" dirty="0">
                <a:latin typeface="Cambria" panose="02040503050406030204" pitchFamily="18" charset="0"/>
                <a:ea typeface="Cambria" panose="02040503050406030204" pitchFamily="18" charset="0"/>
              </a:rPr>
              <a:t>Mathura-281406,INDIA</a:t>
            </a:r>
          </a:p>
          <a:p>
            <a:pPr algn="ctr"/>
            <a:r>
              <a:rPr lang="en-IN" sz="1400" dirty="0">
                <a:latin typeface="Cambria" panose="02040503050406030204" pitchFamily="18" charset="0"/>
                <a:ea typeface="Cambria" panose="02040503050406030204" pitchFamily="18" charset="0"/>
              </a:rPr>
              <a:t>2019-2020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0853425-FE99-4000-AEDB-3343A4E25B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1" y="1905000"/>
            <a:ext cx="6410820" cy="4648200"/>
          </a:xfrm>
        </p:spPr>
      </p:pic>
      <p:sp>
        <p:nvSpPr>
          <p:cNvPr id="6" name="Content Placeholder 2">
            <a:extLst>
              <a:ext uri="{FF2B5EF4-FFF2-40B4-BE49-F238E27FC236}">
                <a16:creationId xmlns:a16="http://schemas.microsoft.com/office/drawing/2014/main" id="{0F30AD97-A67C-4989-92E3-DBB3C83B0004}"/>
              </a:ext>
            </a:extLst>
          </p:cNvPr>
          <p:cNvSpPr txBox="1">
            <a:spLocks/>
          </p:cNvSpPr>
          <p:nvPr/>
        </p:nvSpPr>
        <p:spPr>
          <a:xfrm>
            <a:off x="1676400" y="762000"/>
            <a:ext cx="5105400" cy="5334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User Side: 1 level DFD</a:t>
            </a:r>
          </a:p>
        </p:txBody>
      </p:sp>
    </p:spTree>
    <p:extLst>
      <p:ext uri="{BB962C8B-B14F-4D97-AF65-F5344CB8AC3E}">
        <p14:creationId xmlns:p14="http://schemas.microsoft.com/office/powerpoint/2010/main" val="1686921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A550F1-340B-4214-B2DA-A37AF918E4BB}"/>
              </a:ext>
            </a:extLst>
          </p:cNvPr>
          <p:cNvSpPr>
            <a:spLocks noGrp="1"/>
          </p:cNvSpPr>
          <p:nvPr>
            <p:ph idx="1"/>
          </p:nvPr>
        </p:nvSpPr>
        <p:spPr>
          <a:xfrm>
            <a:off x="1524000" y="762000"/>
            <a:ext cx="5220385" cy="1066800"/>
          </a:xfrm>
        </p:spPr>
        <p:txBody>
          <a:bodyPr>
            <a:normAutofit/>
          </a:bodyPr>
          <a:lstStyle/>
          <a:p>
            <a:r>
              <a:rPr lang="en-IN" sz="2400" b="1" dirty="0">
                <a:latin typeface="Times New Roman" panose="02020603050405020304" pitchFamily="18" charset="0"/>
                <a:cs typeface="Times New Roman" panose="02020603050405020304" pitchFamily="18" charset="0"/>
              </a:rPr>
              <a:t>Use Case Diagram for User</a:t>
            </a:r>
          </a:p>
        </p:txBody>
      </p:sp>
      <p:pic>
        <p:nvPicPr>
          <p:cNvPr id="4" name="Picture 3">
            <a:extLst>
              <a:ext uri="{FF2B5EF4-FFF2-40B4-BE49-F238E27FC236}">
                <a16:creationId xmlns:a16="http://schemas.microsoft.com/office/drawing/2014/main" id="{370F6A73-2078-483D-9B33-34CFB4A0B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676400"/>
            <a:ext cx="6811326" cy="4972744"/>
          </a:xfrm>
          <a:prstGeom prst="rect">
            <a:avLst/>
          </a:prstGeom>
        </p:spPr>
      </p:pic>
    </p:spTree>
    <p:extLst>
      <p:ext uri="{BB962C8B-B14F-4D97-AF65-F5344CB8AC3E}">
        <p14:creationId xmlns:p14="http://schemas.microsoft.com/office/powerpoint/2010/main" val="778669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8D18DB-4CB7-4F1D-A122-58FA34521D4A}"/>
              </a:ext>
            </a:extLst>
          </p:cNvPr>
          <p:cNvSpPr>
            <a:spLocks noGrp="1"/>
          </p:cNvSpPr>
          <p:nvPr>
            <p:ph idx="1"/>
          </p:nvPr>
        </p:nvSpPr>
        <p:spPr>
          <a:xfrm>
            <a:off x="1580807" y="762000"/>
            <a:ext cx="5982385" cy="6858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AAF62D59-939E-4505-854F-D933E97463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1600200"/>
            <a:ext cx="5101094" cy="5011992"/>
          </a:xfrm>
          <a:prstGeom prst="rect">
            <a:avLst/>
          </a:prstGeom>
        </p:spPr>
      </p:pic>
    </p:spTree>
    <p:extLst>
      <p:ext uri="{BB962C8B-B14F-4D97-AF65-F5344CB8AC3E}">
        <p14:creationId xmlns:p14="http://schemas.microsoft.com/office/powerpoint/2010/main" val="2681563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E123FD-4ED3-4542-8647-44FDC2C0A93C}"/>
              </a:ext>
            </a:extLst>
          </p:cNvPr>
          <p:cNvSpPr>
            <a:spLocks noGrp="1"/>
          </p:cNvSpPr>
          <p:nvPr>
            <p:ph idx="1"/>
          </p:nvPr>
        </p:nvSpPr>
        <p:spPr>
          <a:xfrm>
            <a:off x="1600200" y="762000"/>
            <a:ext cx="3467785" cy="6096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49FAC2F9-B3AD-40B7-9C1C-B1925E63B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1752600"/>
            <a:ext cx="6858000" cy="4759037"/>
          </a:xfrm>
          <a:prstGeom prst="rect">
            <a:avLst/>
          </a:prstGeom>
        </p:spPr>
      </p:pic>
    </p:spTree>
    <p:extLst>
      <p:ext uri="{BB962C8B-B14F-4D97-AF65-F5344CB8AC3E}">
        <p14:creationId xmlns:p14="http://schemas.microsoft.com/office/powerpoint/2010/main" val="2226451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5293799" cy="823690"/>
          </a:xfrm>
        </p:spPr>
        <p:txBody>
          <a:bodyPr/>
          <a:lstStyle/>
          <a:p>
            <a:r>
              <a:rPr lang="en-US" b="1" dirty="0">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1600200" y="1828800"/>
            <a:ext cx="6591985" cy="3777622"/>
          </a:xfrm>
        </p:spPr>
        <p:txBody>
          <a:bodyPr>
            <a:normAutofit/>
          </a:bodyPr>
          <a:lstStyle/>
          <a:p>
            <a:endParaRPr lang="en-US" sz="1800" dirty="0"/>
          </a:p>
          <a:p>
            <a:pPr algn="just"/>
            <a:r>
              <a:rPr lang="en-US" sz="2000" dirty="0">
                <a:latin typeface="Times New Roman" panose="02020603050405020304" pitchFamily="18" charset="0"/>
                <a:cs typeface="Times New Roman" panose="02020603050405020304" pitchFamily="18" charset="0"/>
              </a:rPr>
              <a:t>Passengers don’t have to waiting time in queue. </a:t>
            </a:r>
          </a:p>
          <a:p>
            <a:pPr algn="just"/>
            <a:r>
              <a:rPr lang="en-US" sz="2000" dirty="0">
                <a:latin typeface="Times New Roman" panose="02020603050405020304" pitchFamily="18" charset="0"/>
                <a:cs typeface="Times New Roman" panose="02020603050405020304" pitchFamily="18" charset="0"/>
              </a:rPr>
              <a:t>Its mostly used for most of the employers. </a:t>
            </a:r>
          </a:p>
          <a:p>
            <a:pPr algn="just"/>
            <a:r>
              <a:rPr lang="en-US" sz="2000" dirty="0">
                <a:latin typeface="Times New Roman" panose="02020603050405020304" pitchFamily="18" charset="0"/>
                <a:cs typeface="Times New Roman" panose="02020603050405020304" pitchFamily="18" charset="0"/>
              </a:rPr>
              <a:t>Information is accurate. </a:t>
            </a:r>
          </a:p>
          <a:p>
            <a:pPr algn="just"/>
            <a:r>
              <a:rPr lang="en-US" sz="2000" dirty="0">
                <a:latin typeface="Times New Roman" panose="02020603050405020304" pitchFamily="18" charset="0"/>
                <a:cs typeface="Times New Roman" panose="02020603050405020304" pitchFamily="18" charset="0"/>
              </a:rPr>
              <a:t>It is a fast process.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565778"/>
            <a:ext cx="6591985" cy="762000"/>
          </a:xfrm>
        </p:spPr>
        <p:txBody>
          <a:bodyPr>
            <a:normAutofit/>
          </a:bodyPr>
          <a:lstStyle/>
          <a:p>
            <a:r>
              <a:rPr lang="en-US" sz="4000" dirty="0"/>
              <a:t>  </a:t>
            </a:r>
            <a:r>
              <a:rPr lang="en-US" sz="4000" b="1" dirty="0">
                <a:latin typeface="Times New Roman" panose="02020603050405020304" pitchFamily="18" charset="0"/>
                <a:cs typeface="Times New Roman" panose="02020603050405020304" pitchFamily="18" charset="0"/>
              </a:rPr>
              <a:t>GLIMPSE OF PROJECT   </a:t>
            </a:r>
          </a:p>
        </p:txBody>
      </p:sp>
      <p:pic>
        <p:nvPicPr>
          <p:cNvPr id="5" name="Picture 4">
            <a:extLst>
              <a:ext uri="{FF2B5EF4-FFF2-40B4-BE49-F238E27FC236}">
                <a16:creationId xmlns:a16="http://schemas.microsoft.com/office/drawing/2014/main" id="{088E305B-6DEF-4099-A40D-2B0892EECA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362200"/>
            <a:ext cx="7086600" cy="3986213"/>
          </a:xfrm>
          <a:prstGeom prst="rect">
            <a:avLst/>
          </a:prstGeom>
        </p:spPr>
      </p:pic>
      <p:sp>
        <p:nvSpPr>
          <p:cNvPr id="6" name="Content Placeholder 2">
            <a:extLst>
              <a:ext uri="{FF2B5EF4-FFF2-40B4-BE49-F238E27FC236}">
                <a16:creationId xmlns:a16="http://schemas.microsoft.com/office/drawing/2014/main" id="{D905AE33-1737-4353-8B00-5A2944F4BBB7}"/>
              </a:ext>
            </a:extLst>
          </p:cNvPr>
          <p:cNvSpPr>
            <a:spLocks noGrp="1"/>
          </p:cNvSpPr>
          <p:nvPr>
            <p:ph idx="1"/>
          </p:nvPr>
        </p:nvSpPr>
        <p:spPr>
          <a:xfrm>
            <a:off x="1676400" y="1447800"/>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Front Page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530964-3D32-4D4A-B1E7-476D544630BD}"/>
              </a:ext>
            </a:extLst>
          </p:cNvPr>
          <p:cNvSpPr>
            <a:spLocks noGrp="1"/>
          </p:cNvSpPr>
          <p:nvPr>
            <p:ph idx="1"/>
          </p:nvPr>
        </p:nvSpPr>
        <p:spPr>
          <a:xfrm>
            <a:off x="1828800" y="762000"/>
            <a:ext cx="3543985" cy="533400"/>
          </a:xfrm>
        </p:spPr>
        <p:txBody>
          <a:bodyPr>
            <a:normAutofit/>
          </a:bodyPr>
          <a:lstStyle/>
          <a:p>
            <a:r>
              <a:rPr lang="en-IN" sz="2000" b="1" dirty="0">
                <a:latin typeface="Times New Roman" panose="02020603050405020304" pitchFamily="18" charset="0"/>
                <a:cs typeface="Times New Roman" panose="02020603050405020304" pitchFamily="18" charset="0"/>
              </a:rPr>
              <a:t>Registration Form</a:t>
            </a:r>
          </a:p>
        </p:txBody>
      </p:sp>
      <p:pic>
        <p:nvPicPr>
          <p:cNvPr id="5" name="Picture 4">
            <a:extLst>
              <a:ext uri="{FF2B5EF4-FFF2-40B4-BE49-F238E27FC236}">
                <a16:creationId xmlns:a16="http://schemas.microsoft.com/office/drawing/2014/main" id="{20C61908-B972-48F2-B1D0-7A27DC1CF4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 y="1621176"/>
            <a:ext cx="7924800" cy="4457700"/>
          </a:xfrm>
          <a:prstGeom prst="rect">
            <a:avLst/>
          </a:prstGeom>
        </p:spPr>
      </p:pic>
    </p:spTree>
    <p:extLst>
      <p:ext uri="{BB962C8B-B14F-4D97-AF65-F5344CB8AC3E}">
        <p14:creationId xmlns:p14="http://schemas.microsoft.com/office/powerpoint/2010/main" val="198933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32F90C-AA67-47EB-A65C-C7B0D1512481}"/>
              </a:ext>
            </a:extLst>
          </p:cNvPr>
          <p:cNvSpPr>
            <a:spLocks noGrp="1"/>
          </p:cNvSpPr>
          <p:nvPr>
            <p:ph idx="1"/>
          </p:nvPr>
        </p:nvSpPr>
        <p:spPr>
          <a:xfrm>
            <a:off x="1752600" y="762000"/>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Payment Form</a:t>
            </a:r>
          </a:p>
        </p:txBody>
      </p:sp>
      <p:pic>
        <p:nvPicPr>
          <p:cNvPr id="6" name="Picture 5">
            <a:extLst>
              <a:ext uri="{FF2B5EF4-FFF2-40B4-BE49-F238E27FC236}">
                <a16:creationId xmlns:a16="http://schemas.microsoft.com/office/drawing/2014/main" id="{60FA39D9-999E-4439-81A2-955BD54A0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676400"/>
            <a:ext cx="8094133" cy="4552950"/>
          </a:xfrm>
          <a:prstGeom prst="rect">
            <a:avLst/>
          </a:prstGeom>
        </p:spPr>
      </p:pic>
    </p:spTree>
    <p:extLst>
      <p:ext uri="{BB962C8B-B14F-4D97-AF65-F5344CB8AC3E}">
        <p14:creationId xmlns:p14="http://schemas.microsoft.com/office/powerpoint/2010/main" val="3103656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47275E-78BC-4088-93CB-3341FF49014D}"/>
              </a:ext>
            </a:extLst>
          </p:cNvPr>
          <p:cNvSpPr>
            <a:spLocks noGrp="1"/>
          </p:cNvSpPr>
          <p:nvPr>
            <p:ph idx="1"/>
          </p:nvPr>
        </p:nvSpPr>
        <p:spPr>
          <a:xfrm>
            <a:off x="1676400" y="762000"/>
            <a:ext cx="4839385" cy="762000"/>
          </a:xfrm>
        </p:spPr>
        <p:txBody>
          <a:bodyPr>
            <a:normAutofit/>
          </a:bodyPr>
          <a:lstStyle/>
          <a:p>
            <a:r>
              <a:rPr lang="en-IN" sz="2000" b="1" dirty="0">
                <a:latin typeface="Times New Roman" panose="02020603050405020304" pitchFamily="18" charset="0"/>
                <a:cs typeface="Times New Roman" panose="02020603050405020304" pitchFamily="18" charset="0"/>
              </a:rPr>
              <a:t>Printing The Pass</a:t>
            </a:r>
          </a:p>
        </p:txBody>
      </p:sp>
      <p:pic>
        <p:nvPicPr>
          <p:cNvPr id="5" name="Picture 4">
            <a:extLst>
              <a:ext uri="{FF2B5EF4-FFF2-40B4-BE49-F238E27FC236}">
                <a16:creationId xmlns:a16="http://schemas.microsoft.com/office/drawing/2014/main" id="{B5F46147-8344-48E0-BDA1-483D1FD2DE1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185" y="1828800"/>
            <a:ext cx="7772400" cy="4371975"/>
          </a:xfrm>
          <a:prstGeom prst="rect">
            <a:avLst/>
          </a:prstGeom>
        </p:spPr>
      </p:pic>
    </p:spTree>
    <p:extLst>
      <p:ext uri="{BB962C8B-B14F-4D97-AF65-F5344CB8AC3E}">
        <p14:creationId xmlns:p14="http://schemas.microsoft.com/office/powerpoint/2010/main" val="1908429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32ECA6-994A-4B71-88B0-249D85CC33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695325"/>
            <a:ext cx="8382000" cy="5467349"/>
          </a:xfrm>
          <a:prstGeom prst="rect">
            <a:avLst/>
          </a:prstGeom>
        </p:spPr>
      </p:pic>
    </p:spTree>
    <p:extLst>
      <p:ext uri="{BB962C8B-B14F-4D97-AF65-F5344CB8AC3E}">
        <p14:creationId xmlns:p14="http://schemas.microsoft.com/office/powerpoint/2010/main" val="2484598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603878"/>
            <a:ext cx="3429000" cy="685800"/>
          </a:xfrm>
        </p:spPr>
        <p:txBody>
          <a:bodyPr>
            <a:normAutofit/>
          </a:bodyPr>
          <a:lstStyle/>
          <a:p>
            <a:r>
              <a:rPr lang="en-US" b="1" dirty="0">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1580807" y="1905000"/>
            <a:ext cx="6591985" cy="4349122"/>
          </a:xfrm>
        </p:spPr>
        <p:txBody>
          <a:bodyPr>
            <a:normAutofit fontScale="92500" lnSpcReduction="10000"/>
          </a:bodyPr>
          <a:lstStyle/>
          <a:p>
            <a:pPr algn="just"/>
            <a:r>
              <a:rPr lang="en-US" sz="2800" dirty="0">
                <a:latin typeface="Times New Roman" panose="02020603050405020304" pitchFamily="18" charset="0"/>
                <a:cs typeface="Times New Roman" panose="02020603050405020304" pitchFamily="18" charset="0"/>
              </a:rPr>
              <a:t>INTRODUCTION </a:t>
            </a:r>
          </a:p>
          <a:p>
            <a:pPr algn="just"/>
            <a:r>
              <a:rPr lang="en-US" sz="2800" dirty="0">
                <a:latin typeface="Times New Roman" panose="02020603050405020304" pitchFamily="18" charset="0"/>
                <a:cs typeface="Times New Roman" panose="02020603050405020304" pitchFamily="18" charset="0"/>
              </a:rPr>
              <a:t>WHAT IS CLOUD</a:t>
            </a:r>
          </a:p>
          <a:p>
            <a:pPr algn="just"/>
            <a:r>
              <a:rPr lang="en-US" sz="2800" dirty="0">
                <a:latin typeface="Times New Roman" panose="02020603050405020304" pitchFamily="18" charset="0"/>
                <a:cs typeface="Times New Roman" panose="02020603050405020304" pitchFamily="18" charset="0"/>
              </a:rPr>
              <a:t>LANGUAGES USED</a:t>
            </a:r>
          </a:p>
          <a:p>
            <a:pPr algn="just"/>
            <a:r>
              <a:rPr lang="en-US" sz="2800" dirty="0">
                <a:latin typeface="Times New Roman" panose="02020603050405020304" pitchFamily="18" charset="0"/>
                <a:cs typeface="Times New Roman" panose="02020603050405020304" pitchFamily="18" charset="0"/>
              </a:rPr>
              <a:t>CLOUD PLATFORM USED</a:t>
            </a:r>
          </a:p>
          <a:p>
            <a:pPr algn="just"/>
            <a:r>
              <a:rPr lang="en-US" sz="2800" dirty="0">
                <a:latin typeface="Times New Roman" panose="02020603050405020304" pitchFamily="18" charset="0"/>
                <a:cs typeface="Times New Roman" panose="02020603050405020304" pitchFamily="18" charset="0"/>
              </a:rPr>
              <a:t>LIST OF FIGURES</a:t>
            </a:r>
          </a:p>
          <a:p>
            <a:pPr algn="just"/>
            <a:r>
              <a:rPr lang="en-US" sz="2800" dirty="0">
                <a:latin typeface="Times New Roman" panose="02020603050405020304" pitchFamily="18" charset="0"/>
                <a:cs typeface="Times New Roman" panose="02020603050405020304" pitchFamily="18" charset="0"/>
              </a:rPr>
              <a:t>ADVANTAGES</a:t>
            </a:r>
          </a:p>
          <a:p>
            <a:pPr algn="just"/>
            <a:r>
              <a:rPr lang="en-US" sz="2800" dirty="0">
                <a:latin typeface="Times New Roman" panose="02020603050405020304" pitchFamily="18" charset="0"/>
                <a:cs typeface="Times New Roman" panose="02020603050405020304" pitchFamily="18" charset="0"/>
              </a:rPr>
              <a:t>DISADVANTAGES</a:t>
            </a:r>
          </a:p>
          <a:p>
            <a:pPr algn="just"/>
            <a:r>
              <a:rPr lang="en-US" sz="2800" dirty="0">
                <a:latin typeface="Times New Roman" panose="02020603050405020304" pitchFamily="18" charset="0"/>
                <a:cs typeface="Times New Roman" panose="02020603050405020304" pitchFamily="18" charset="0"/>
              </a:rPr>
              <a:t>SOME GLIMPSE OF PROJECT</a:t>
            </a:r>
          </a:p>
          <a:p>
            <a:pPr algn="just"/>
            <a:r>
              <a:rPr lang="en-US" sz="2800" dirty="0">
                <a:latin typeface="Times New Roman" panose="02020603050405020304" pitchFamily="18" charset="0"/>
                <a:cs typeface="Times New Roman" panose="02020603050405020304" pitchFamily="18" charset="0"/>
              </a:rPr>
              <a:t>CONCLUSION</a:t>
            </a:r>
          </a:p>
          <a:p>
            <a:endParaRPr lang="en-US" sz="2800" dirty="0"/>
          </a:p>
          <a:p>
            <a:endParaRPr lang="en-US" sz="2800" dirty="0"/>
          </a:p>
          <a:p>
            <a:endParaRPr lang="en-US" sz="2800" dirty="0"/>
          </a:p>
          <a:p>
            <a:endParaRPr lang="en-US" sz="2800" dirty="0"/>
          </a:p>
          <a:p>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2FCBAB-E32F-4239-B22A-544C91CBF689}"/>
              </a:ext>
            </a:extLst>
          </p:cNvPr>
          <p:cNvSpPr>
            <a:spLocks noGrp="1"/>
          </p:cNvSpPr>
          <p:nvPr>
            <p:ph idx="1"/>
          </p:nvPr>
        </p:nvSpPr>
        <p:spPr>
          <a:xfrm>
            <a:off x="1676400" y="838200"/>
            <a:ext cx="6058585" cy="609600"/>
          </a:xfrm>
        </p:spPr>
        <p:txBody>
          <a:bodyPr>
            <a:normAutofit/>
          </a:bodyPr>
          <a:lstStyle/>
          <a:p>
            <a:r>
              <a:rPr lang="en-IN" sz="2000" b="1" dirty="0"/>
              <a:t>Managing the Pass</a:t>
            </a:r>
          </a:p>
        </p:txBody>
      </p:sp>
      <p:pic>
        <p:nvPicPr>
          <p:cNvPr id="8" name="Picture 7">
            <a:extLst>
              <a:ext uri="{FF2B5EF4-FFF2-40B4-BE49-F238E27FC236}">
                <a16:creationId xmlns:a16="http://schemas.microsoft.com/office/drawing/2014/main" id="{7204FCC3-0AE9-4A39-BC57-174C3D1DF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447800"/>
            <a:ext cx="8534400" cy="5162550"/>
          </a:xfrm>
          <a:prstGeom prst="rect">
            <a:avLst/>
          </a:prstGeom>
        </p:spPr>
      </p:pic>
    </p:spTree>
    <p:extLst>
      <p:ext uri="{BB962C8B-B14F-4D97-AF65-F5344CB8AC3E}">
        <p14:creationId xmlns:p14="http://schemas.microsoft.com/office/powerpoint/2010/main" val="3217834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32BB19-FBDC-4F70-903F-A30C72FBD8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229600" cy="4781550"/>
          </a:xfrm>
          <a:prstGeom prst="rect">
            <a:avLst/>
          </a:prstGeom>
        </p:spPr>
      </p:pic>
    </p:spTree>
    <p:extLst>
      <p:ext uri="{BB962C8B-B14F-4D97-AF65-F5344CB8AC3E}">
        <p14:creationId xmlns:p14="http://schemas.microsoft.com/office/powerpoint/2010/main" val="2768698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D5968-B411-49E6-BA8E-58C4BA4A3F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500533" cy="4781550"/>
          </a:xfrm>
          <a:prstGeom prst="rect">
            <a:avLst/>
          </a:prstGeom>
        </p:spPr>
      </p:pic>
    </p:spTree>
    <p:extLst>
      <p:ext uri="{BB962C8B-B14F-4D97-AF65-F5344CB8AC3E}">
        <p14:creationId xmlns:p14="http://schemas.microsoft.com/office/powerpoint/2010/main" val="1858776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EB0FCB-04CA-4348-B853-DCD797641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33" y="1524000"/>
            <a:ext cx="8094133" cy="4552950"/>
          </a:xfrm>
          <a:prstGeom prst="rect">
            <a:avLst/>
          </a:prstGeom>
        </p:spPr>
      </p:pic>
    </p:spTree>
    <p:extLst>
      <p:ext uri="{BB962C8B-B14F-4D97-AF65-F5344CB8AC3E}">
        <p14:creationId xmlns:p14="http://schemas.microsoft.com/office/powerpoint/2010/main" val="3904674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8229600" cy="1143000"/>
          </a:xfrm>
        </p:spPr>
        <p:txBody>
          <a:bodyPr/>
          <a:lstStyle/>
          <a:p>
            <a:pPr algn="ctr"/>
            <a:r>
              <a:rPr lang="en-US" b="1" dirty="0">
                <a:latin typeface="Times New Roman" panose="02020603050405020304" pitchFamily="18" charset="0"/>
                <a:cs typeface="Times New Roman" panose="02020603050405020304" pitchFamily="18" charset="0"/>
              </a:rPr>
              <a:t>SOURCE CODE</a:t>
            </a:r>
          </a:p>
        </p:txBody>
      </p:sp>
      <p:pic>
        <p:nvPicPr>
          <p:cNvPr id="4" name="Picture 3">
            <a:extLst>
              <a:ext uri="{FF2B5EF4-FFF2-40B4-BE49-F238E27FC236}">
                <a16:creationId xmlns:a16="http://schemas.microsoft.com/office/drawing/2014/main" id="{3D3AFD30-3F9C-4B55-8DA8-EBD389ACBF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1752600"/>
            <a:ext cx="7958667" cy="447675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FE687F-9B51-46B0-AEAF-270C809A0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524000"/>
            <a:ext cx="8229600" cy="4629150"/>
          </a:xfrm>
          <a:prstGeom prst="rect">
            <a:avLst/>
          </a:prstGeom>
        </p:spPr>
      </p:pic>
    </p:spTree>
    <p:extLst>
      <p:ext uri="{BB962C8B-B14F-4D97-AF65-F5344CB8AC3E}">
        <p14:creationId xmlns:p14="http://schemas.microsoft.com/office/powerpoint/2010/main" val="34237161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1FF2-FD21-4FDE-9957-29343C59A25E}"/>
              </a:ext>
            </a:extLst>
          </p:cNvPr>
          <p:cNvSpPr>
            <a:spLocks noGrp="1"/>
          </p:cNvSpPr>
          <p:nvPr>
            <p:ph type="title"/>
          </p:nvPr>
        </p:nvSpPr>
        <p:spPr>
          <a:xfrm>
            <a:off x="1772700" y="685800"/>
            <a:ext cx="5598599" cy="823690"/>
          </a:xfrm>
        </p:spPr>
        <p:txBody>
          <a:bodyPr>
            <a:normAutofit/>
          </a:bodyPr>
          <a:lstStyle/>
          <a:p>
            <a:pPr algn="just"/>
            <a:r>
              <a:rPr lang="en-IN"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2BBC4017-4554-45F2-9CA2-D36DE64EC182}"/>
              </a:ext>
            </a:extLst>
          </p:cNvPr>
          <p:cNvSpPr>
            <a:spLocks noGrp="1"/>
          </p:cNvSpPr>
          <p:nvPr>
            <p:ph idx="1"/>
          </p:nvPr>
        </p:nvSpPr>
        <p:spPr>
          <a:xfrm>
            <a:off x="914400" y="1790700"/>
            <a:ext cx="7543800" cy="3276600"/>
          </a:xfrm>
        </p:spPr>
        <p:txBody>
          <a:bodyPr>
            <a:normAutofit/>
          </a:bodyPr>
          <a:lstStyle/>
          <a:p>
            <a:pPr marL="0" indent="0" algn="just">
              <a:buNone/>
            </a:pPr>
            <a:r>
              <a:rPr lang="en-IN" sz="1600" dirty="0">
                <a:latin typeface="Times New Roman" panose="02020603050405020304" pitchFamily="18" charset="0"/>
                <a:cs typeface="Times New Roman" panose="02020603050405020304" pitchFamily="18" charset="0"/>
              </a:rPr>
              <a:t>Bus pass Registration and Renewal System Project is a real time project which is useful for the people who are facing problems with the current manual work of bus pass Registration and renewal. It also increases the validity period, frequently Warns to the student before completion of his validity period by website. His / Her Renewal or Registration can be done using a voucher or even by a credit card. </a:t>
            </a:r>
          </a:p>
          <a:p>
            <a:pPr marL="0" indent="0" algn="just">
              <a:buNone/>
            </a:pPr>
            <a:r>
              <a:rPr lang="en-IN" sz="1600" dirty="0">
                <a:latin typeface="Times New Roman" panose="02020603050405020304" pitchFamily="18" charset="0"/>
                <a:cs typeface="Times New Roman" panose="02020603050405020304" pitchFamily="18" charset="0"/>
              </a:rPr>
              <a:t>This online bus pass registration application will help students save their time and renewal bus passes without standing in a line for hours near counters. Initially people need to register with the application by submitting details of photo, address proof, and required details and submit through online. They will verify your details and if they are satisfied they will approve bus pass. You can even renewal using credit card or other wire transfer methods.</a:t>
            </a:r>
          </a:p>
          <a:p>
            <a:endParaRPr lang="en-IN" dirty="0"/>
          </a:p>
        </p:txBody>
      </p:sp>
    </p:spTree>
    <p:extLst>
      <p:ext uri="{BB962C8B-B14F-4D97-AF65-F5344CB8AC3E}">
        <p14:creationId xmlns:p14="http://schemas.microsoft.com/office/powerpoint/2010/main" val="238873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71B32-45FD-4341-8BC0-C04B7C36E1A8}"/>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52D55AEF-D89F-4C5E-A4D8-7911F0C0FD62}"/>
              </a:ext>
            </a:extLst>
          </p:cNvPr>
          <p:cNvSpPr>
            <a:spLocks noGrp="1"/>
          </p:cNvSpPr>
          <p:nvPr>
            <p:ph idx="1"/>
          </p:nvPr>
        </p:nvSpPr>
        <p:spPr>
          <a:xfrm>
            <a:off x="1371600" y="1752600"/>
            <a:ext cx="6591985" cy="3777622"/>
          </a:xfrm>
        </p:spPr>
        <p:txBody>
          <a:bodyPr/>
          <a:lstStyle/>
          <a:p>
            <a:pPr lvl="0"/>
            <a:r>
              <a:rPr lang="en-US" b="1" u="sng" dirty="0">
                <a:latin typeface="Times New Roman" panose="02020603050405020304" pitchFamily="18" charset="0"/>
                <a:cs typeface="Times New Roman" panose="02020603050405020304" pitchFamily="18" charset="0"/>
                <a:hlinkClick r:id="rId2"/>
              </a:rPr>
              <a:t>www.w3schools.com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3"/>
              </a:rPr>
              <a:t>https://www.geeksforgeeks.org</a:t>
            </a:r>
            <a:endParaRPr lang="en-IN" b="1" dirty="0">
              <a:latin typeface="Times New Roman" panose="02020603050405020304" pitchFamily="18" charset="0"/>
              <a:cs typeface="Times New Roman" panose="02020603050405020304" pitchFamily="18" charset="0"/>
            </a:endParaRPr>
          </a:p>
          <a:p>
            <a:pPr lvl="0"/>
            <a:r>
              <a:rPr lang="en-IN" b="1" u="sng" dirty="0">
                <a:latin typeface="Times New Roman" panose="02020603050405020304" pitchFamily="18" charset="0"/>
                <a:cs typeface="Times New Roman" panose="02020603050405020304" pitchFamily="18" charset="0"/>
                <a:hlinkClick r:id="rId4"/>
              </a:rPr>
              <a:t>https://www.tutorialspoint.com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5"/>
              </a:rPr>
              <a:t>www.quora.com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6"/>
              </a:rPr>
              <a:t>www.stsckoverflow.com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7"/>
              </a:rPr>
              <a:t>www.nevonprijects.com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8"/>
              </a:rPr>
              <a:t>www.slideshare.net</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9"/>
              </a:rPr>
              <a:t>www.academis</a:t>
            </a:r>
            <a:r>
              <a:rPr lang="en-US" b="1" u="sng">
                <a:latin typeface="Times New Roman" panose="02020603050405020304" pitchFamily="18" charset="0"/>
                <a:cs typeface="Times New Roman" panose="02020603050405020304" pitchFamily="18" charset="0"/>
                <a:hlinkClick r:id="rId9"/>
              </a:rPr>
              <a:t>.edu</a:t>
            </a:r>
            <a:endParaRPr lang="en-IN" b="1"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52538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6300" y="1219200"/>
            <a:ext cx="7391400" cy="2209800"/>
          </a:xfrm>
        </p:spPr>
        <p:txBody>
          <a:bodyPr>
            <a:normAutofit/>
          </a:bodyPr>
          <a:lstStyle/>
          <a:p>
            <a:pPr>
              <a:buNone/>
            </a:pPr>
            <a:r>
              <a:rPr lang="en-US" dirty="0"/>
              <a:t>     </a:t>
            </a:r>
          </a:p>
          <a:p>
            <a:pPr>
              <a:buNone/>
            </a:pPr>
            <a:endParaRPr lang="en-US" dirty="0"/>
          </a:p>
          <a:p>
            <a:pPr>
              <a:buNone/>
            </a:pPr>
            <a:endParaRPr lang="en-US" dirty="0"/>
          </a:p>
          <a:p>
            <a:pPr>
              <a:buNone/>
            </a:pPr>
            <a:r>
              <a:rPr lang="en-US" dirty="0"/>
              <a:t>                                  </a:t>
            </a:r>
            <a:r>
              <a:rPr lang="en-US" sz="4800" b="1" dirty="0">
                <a:solidFill>
                  <a:srgbClr val="002060"/>
                </a:solidFill>
              </a:rPr>
              <a:t>THANK YOU</a:t>
            </a:r>
            <a:endParaRPr lang="en-US"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455599" cy="671290"/>
          </a:xfrm>
        </p:spPr>
        <p:txBody>
          <a:bodyPr>
            <a:normAutofit/>
          </a:bodyPr>
          <a:lstStyle/>
          <a:p>
            <a:r>
              <a:rPr lang="en-US" dirty="0"/>
              <a:t> </a:t>
            </a:r>
            <a:r>
              <a:rPr lang="en-US" b="1" dirty="0">
                <a:latin typeface="Times New Roman" panose="02020603050405020304" pitchFamily="18" charset="0"/>
                <a:cs typeface="Times New Roman" panose="02020603050405020304" pitchFamily="18" charset="0"/>
              </a:rPr>
              <a:t>INTRODUCTION</a:t>
            </a:r>
            <a:r>
              <a:rPr lang="en-US" b="1" dirty="0"/>
              <a:t> </a:t>
            </a:r>
          </a:p>
        </p:txBody>
      </p:sp>
      <p:sp>
        <p:nvSpPr>
          <p:cNvPr id="3" name="Content Placeholder 2"/>
          <p:cNvSpPr>
            <a:spLocks noGrp="1"/>
          </p:cNvSpPr>
          <p:nvPr>
            <p:ph idx="1"/>
          </p:nvPr>
        </p:nvSpPr>
        <p:spPr>
          <a:xfrm>
            <a:off x="1364770" y="1676400"/>
            <a:ext cx="6591985" cy="3777622"/>
          </a:xfrm>
        </p:spPr>
        <p:txBody>
          <a:bodyPr>
            <a:normAutofit/>
          </a:bodyPr>
          <a:lstStyle/>
          <a:p>
            <a:pPr marL="457200" lvl="1" indent="0">
              <a:buNone/>
            </a:pPr>
            <a:r>
              <a:rPr lang="en-US" sz="2400" b="1" dirty="0"/>
              <a:t>Overview </a:t>
            </a:r>
          </a:p>
          <a:p>
            <a:pPr marL="457200" lvl="1" indent="0">
              <a:buNone/>
            </a:pPr>
            <a:endParaRPr lang="en-IN" sz="2000" dirty="0"/>
          </a:p>
          <a:p>
            <a:pPr algn="just"/>
            <a:r>
              <a:rPr lang="en-US" dirty="0">
                <a:latin typeface="Times New Roman" panose="02020603050405020304" pitchFamily="18" charset="0"/>
                <a:cs typeface="Times New Roman" panose="02020603050405020304" pitchFamily="18" charset="0"/>
              </a:rPr>
              <a:t>This system was intended to develop an application for U.S.R.T.C to perform functionalities like accessing the basic information of a student from educational institutions for authentication and provide Bus pass to a particular student without placing him/her in a queue for a long time.</a:t>
            </a:r>
            <a:endParaRPr lang="en-IN" sz="16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Online Student Bus Pass Generation system is helpful to U.P.S.R.T.C by reducing the paper work, time consumption and makes a process of getting Bus pass as simple and fast.</a:t>
            </a:r>
            <a:endParaRPr lang="en-IN" sz="1600" dirty="0">
              <a:latin typeface="Times New Roman" panose="02020603050405020304" pitchFamily="18" charset="0"/>
              <a:cs typeface="Times New Roman" panose="02020603050405020304" pitchFamily="18" charset="0"/>
            </a:endParaRPr>
          </a:p>
          <a:p>
            <a:pPr algn="just"/>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5DF3F86-BFEB-43A3-BCD3-0DBDF967EB58}"/>
              </a:ext>
            </a:extLst>
          </p:cNvPr>
          <p:cNvSpPr>
            <a:spLocks noGrp="1"/>
          </p:cNvSpPr>
          <p:nvPr>
            <p:ph idx="1"/>
          </p:nvPr>
        </p:nvSpPr>
        <p:spPr>
          <a:xfrm>
            <a:off x="1447800" y="762000"/>
            <a:ext cx="6591300" cy="3981924"/>
          </a:xfrm>
          <a:prstGeom prst="rect">
            <a:avLst/>
          </a:prstGeom>
        </p:spPr>
        <p:txBody>
          <a:bodyPr wrap="square">
            <a:spAutoFit/>
          </a:bodyPr>
          <a:lstStyle/>
          <a:p>
            <a:pPr marL="457200" lvl="1" indent="0" algn="just">
              <a:lnSpc>
                <a:spcPct val="115000"/>
              </a:lnSpc>
              <a:spcAft>
                <a:spcPts val="1000"/>
              </a:spcAft>
              <a:buSzPts val="1400"/>
              <a:buNone/>
            </a:pPr>
            <a:r>
              <a:rPr lang="en-IN" sz="2400" b="1" dirty="0">
                <a:latin typeface="Times New Roman" panose="02020603050405020304" pitchFamily="18" charset="0"/>
                <a:ea typeface="Calibri" panose="020F0502020204030204" pitchFamily="34" charset="0"/>
                <a:cs typeface="Times New Roman" panose="02020603050405020304" pitchFamily="18" charset="0"/>
              </a:rPr>
              <a:t>Objective</a:t>
            </a:r>
          </a:p>
          <a:p>
            <a:pPr algn="just">
              <a:lnSpc>
                <a:spcPct val="115000"/>
              </a:lnSpc>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system is a web application for students to get bus passes through online. Before this application implementation the manual process is used to do the process of issuing the bus pass to the passenger. This manual process requires man power and is more time consuming. To avoid such difficulties we implemented this system.</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algn="just">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The key components of bus pass system is </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generation</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renewal</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571500" indent="0" algn="just">
              <a:lnSpc>
                <a:spcPct val="150000"/>
              </a:lnSpc>
              <a:spcAft>
                <a:spcPts val="1000"/>
              </a:spcAft>
              <a:buNone/>
            </a:pPr>
            <a:r>
              <a:rPr lang="en-US" sz="1400" dirty="0">
                <a:latin typeface="Times New Roman" panose="02020603050405020304" pitchFamily="18" charset="0"/>
                <a:ea typeface="Tahoma" panose="020B0604030504040204" pitchFamily="34" charset="0"/>
                <a:cs typeface="Times New Roman" panose="02020603050405020304" pitchFamily="18" charset="0"/>
              </a:rPr>
              <a:t> </a:t>
            </a:r>
            <a:endParaRPr lang="en-IN" sz="140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488342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b="1" dirty="0">
                <a:latin typeface="Times New Roman" panose="02020603050405020304" pitchFamily="18" charset="0"/>
                <a:cs typeface="Times New Roman" panose="02020603050405020304" pitchFamily="18" charset="0"/>
              </a:rPr>
              <a:t>WHAT IS CLOUD</a:t>
            </a:r>
          </a:p>
        </p:txBody>
      </p:sp>
      <p:sp>
        <p:nvSpPr>
          <p:cNvPr id="3" name="Content Placeholder 2"/>
          <p:cNvSpPr>
            <a:spLocks noGrp="1"/>
          </p:cNvSpPr>
          <p:nvPr>
            <p:ph idx="1"/>
          </p:nvPr>
        </p:nvSpPr>
        <p:spPr>
          <a:xfrm>
            <a:off x="762000" y="1600200"/>
            <a:ext cx="8229600" cy="4389120"/>
          </a:xfrm>
        </p:spPr>
        <p:txBody>
          <a:bodyPr>
            <a:normAutofit/>
          </a:bodyPr>
          <a:lstStyle/>
          <a:p>
            <a:pPr algn="just"/>
            <a:endParaRPr lang="en-US" sz="1800" dirty="0"/>
          </a:p>
          <a:p>
            <a:pPr algn="just"/>
            <a:r>
              <a:rPr lang="en-US" dirty="0">
                <a:latin typeface="Times New Roman" panose="02020603050405020304" pitchFamily="18" charset="0"/>
                <a:cs typeface="Times New Roman" panose="02020603050405020304" pitchFamily="18" charset="0"/>
              </a:rPr>
              <a:t>Cloud computing is the on-demand delivery of compute power, database and other IT resources via the internet with pay-as-you-go pricing. </a:t>
            </a:r>
          </a:p>
          <a:p>
            <a:pPr algn="just"/>
            <a:r>
              <a:rPr lang="en-US" dirty="0">
                <a:latin typeface="Times New Roman" panose="02020603050405020304" pitchFamily="18" charset="0"/>
                <a:cs typeface="Times New Roman" panose="02020603050405020304" pitchFamily="18" charset="0"/>
              </a:rPr>
              <a:t>A cloud services platform provides rapid access to flexible and low cost IT resources.</a:t>
            </a:r>
          </a:p>
          <a:p>
            <a:pPr algn="just"/>
            <a:r>
              <a:rPr lang="en-US" dirty="0">
                <a:latin typeface="Times New Roman" panose="02020603050405020304" pitchFamily="18" charset="0"/>
                <a:cs typeface="Times New Roman" panose="02020603050405020304" pitchFamily="18" charset="0"/>
              </a:rPr>
              <a:t>Cloud computing is a general term for anything that involves delivering hosted services over the Internet.</a:t>
            </a:r>
          </a:p>
          <a:p>
            <a:pPr algn="just"/>
            <a:r>
              <a:rPr lang="en-US" sz="1800" dirty="0">
                <a:latin typeface="Times New Roman" panose="02020603050405020304" pitchFamily="18" charset="0"/>
                <a:cs typeface="Times New Roman" panose="02020603050405020304" pitchFamily="18" charset="0"/>
              </a:rPr>
              <a:t>Example: Google Drive, Apple iCloud, Amazon Cloud Drive etc.</a:t>
            </a:r>
          </a:p>
          <a:p>
            <a:pPr algn="just">
              <a:buNone/>
            </a:pP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60533"/>
            <a:ext cx="7315200" cy="838200"/>
          </a:xfrm>
        </p:spPr>
        <p:txBody>
          <a:bodyPr>
            <a:normAutofit/>
          </a:bodyPr>
          <a:lstStyle/>
          <a:p>
            <a:r>
              <a:rPr lang="en-US" sz="4400" b="1" dirty="0">
                <a:latin typeface="Times New Roman" panose="02020603050405020304" pitchFamily="18" charset="0"/>
                <a:cs typeface="Times New Roman" panose="02020603050405020304" pitchFamily="18" charset="0"/>
              </a:rPr>
              <a:t>LANGUAGES USED</a:t>
            </a:r>
          </a:p>
        </p:txBody>
      </p:sp>
      <p:sp>
        <p:nvSpPr>
          <p:cNvPr id="9" name="Content Placeholder 7">
            <a:extLst>
              <a:ext uri="{FF2B5EF4-FFF2-40B4-BE49-F238E27FC236}">
                <a16:creationId xmlns:a16="http://schemas.microsoft.com/office/drawing/2014/main" id="{50E81214-1B3B-485B-9FCC-548D36C1972E}"/>
              </a:ext>
            </a:extLst>
          </p:cNvPr>
          <p:cNvSpPr>
            <a:spLocks noGrp="1"/>
          </p:cNvSpPr>
          <p:nvPr>
            <p:ph idx="1"/>
          </p:nvPr>
        </p:nvSpPr>
        <p:spPr>
          <a:xfrm>
            <a:off x="1524000" y="1905000"/>
            <a:ext cx="6591985" cy="3777622"/>
          </a:xfrm>
        </p:spPr>
        <p:txBody>
          <a:bodyPr>
            <a:normAutofit/>
          </a:bodyPr>
          <a:lstStyle/>
          <a:p>
            <a:pPr algn="just"/>
            <a:r>
              <a:rPr lang="en-IN" sz="2400" dirty="0">
                <a:latin typeface="Times New Roman" panose="02020603050405020304" pitchFamily="18" charset="0"/>
                <a:cs typeface="Times New Roman" panose="02020603050405020304" pitchFamily="18" charset="0"/>
              </a:rPr>
              <a:t> HTML</a:t>
            </a:r>
          </a:p>
          <a:p>
            <a:pPr algn="just"/>
            <a:r>
              <a:rPr lang="en-IN" sz="2400" dirty="0">
                <a:latin typeface="Times New Roman" panose="02020603050405020304" pitchFamily="18" charset="0"/>
                <a:cs typeface="Times New Roman" panose="02020603050405020304" pitchFamily="18" charset="0"/>
              </a:rPr>
              <a:t> CSS</a:t>
            </a:r>
          </a:p>
          <a:p>
            <a:pPr algn="just"/>
            <a:r>
              <a:rPr lang="en-IN" sz="2400" dirty="0">
                <a:latin typeface="Times New Roman" panose="02020603050405020304" pitchFamily="18" charset="0"/>
                <a:cs typeface="Times New Roman" panose="02020603050405020304" pitchFamily="18" charset="0"/>
              </a:rPr>
              <a:t> PHP </a:t>
            </a:r>
          </a:p>
          <a:p>
            <a:pPr algn="just"/>
            <a:r>
              <a:rPr lang="en-IN" sz="2400" dirty="0">
                <a:latin typeface="Times New Roman" panose="02020603050405020304" pitchFamily="18" charset="0"/>
                <a:cs typeface="Times New Roman" panose="02020603050405020304" pitchFamily="18" charset="0"/>
              </a:rPr>
              <a:t> JAVA Script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4606" y="685800"/>
            <a:ext cx="6115393" cy="838200"/>
          </a:xfrm>
        </p:spPr>
        <p:txBody>
          <a:bodyPr>
            <a:normAutofit fontScale="90000"/>
          </a:bodyPr>
          <a:lstStyle/>
          <a:p>
            <a:r>
              <a:rPr lang="en-US" b="1" dirty="0">
                <a:latin typeface="Times New Roman" panose="02020603050405020304" pitchFamily="18" charset="0"/>
                <a:cs typeface="Times New Roman" panose="02020603050405020304" pitchFamily="18" charset="0"/>
              </a:rPr>
              <a:t>CLOUD PLATFORM USED</a:t>
            </a:r>
            <a:br>
              <a:rPr lang="en-US" b="1" dirty="0"/>
            </a:br>
            <a:br>
              <a:rPr lang="en-US" b="1" dirty="0"/>
            </a:br>
            <a:br>
              <a:rPr lang="en-US" b="1" dirty="0"/>
            </a:br>
            <a:endParaRPr lang="en-US" b="1" dirty="0"/>
          </a:p>
        </p:txBody>
      </p:sp>
      <p:sp>
        <p:nvSpPr>
          <p:cNvPr id="4" name="Content Placeholder 3">
            <a:extLst>
              <a:ext uri="{FF2B5EF4-FFF2-40B4-BE49-F238E27FC236}">
                <a16:creationId xmlns:a16="http://schemas.microsoft.com/office/drawing/2014/main" id="{27EBBE77-C113-48CC-AE1A-73330B9F91C6}"/>
              </a:ext>
            </a:extLst>
          </p:cNvPr>
          <p:cNvSpPr>
            <a:spLocks noGrp="1"/>
          </p:cNvSpPr>
          <p:nvPr>
            <p:ph idx="1"/>
          </p:nvPr>
        </p:nvSpPr>
        <p:spPr>
          <a:xfrm>
            <a:off x="1143000" y="1676400"/>
            <a:ext cx="7410793" cy="3777622"/>
          </a:xfrm>
        </p:spPr>
        <p:txBody>
          <a:bodyPr/>
          <a:lstStyle/>
          <a:p>
            <a:pPr marL="0" indent="0">
              <a:buNone/>
            </a:pPr>
            <a:r>
              <a:rPr lang="en-IN" sz="2400" b="1" dirty="0">
                <a:latin typeface="Times New Roman" panose="02020603050405020304" pitchFamily="18" charset="0"/>
                <a:cs typeface="Times New Roman" panose="02020603050405020304" pitchFamily="18" charset="0"/>
              </a:rPr>
              <a:t>Amazon web services</a:t>
            </a:r>
          </a:p>
          <a:p>
            <a:pPr marL="0" indent="0" algn="just">
              <a:buNone/>
            </a:pPr>
            <a:endParaRPr lang="en-IN" sz="2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Amazon web service is a platform that offers flexible, reliable,         scalable, easy-to-use and cost-effective cloud computing solutions.</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platform is developed with a combination of infrastructure as a service (IaaS), platform as a service (PaaS) and packaged software as a service (SaaS) offerings.</a:t>
            </a:r>
          </a:p>
          <a:p>
            <a:pPr marL="0" indent="0">
              <a:buNone/>
            </a:pP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4572-34D9-44EF-8653-7E7FB87E37F3}"/>
              </a:ext>
            </a:extLst>
          </p:cNvPr>
          <p:cNvSpPr>
            <a:spLocks noGrp="1"/>
          </p:cNvSpPr>
          <p:nvPr>
            <p:ph type="title"/>
          </p:nvPr>
        </p:nvSpPr>
        <p:spPr>
          <a:xfrm>
            <a:off x="1447800" y="685800"/>
            <a:ext cx="7010400" cy="1052290"/>
          </a:xfrm>
        </p:spPr>
        <p:txBody>
          <a:bodyPr>
            <a:normAutofit/>
          </a:bodyPr>
          <a:lstStyle/>
          <a:p>
            <a:r>
              <a:rPr lang="en-IN" dirty="0">
                <a:latin typeface="Times New Roman" panose="02020603050405020304" pitchFamily="18" charset="0"/>
                <a:cs typeface="Times New Roman" panose="02020603050405020304" pitchFamily="18" charset="0"/>
              </a:rPr>
              <a:t>AWS Compute Service: Storage</a:t>
            </a:r>
          </a:p>
        </p:txBody>
      </p:sp>
      <p:sp>
        <p:nvSpPr>
          <p:cNvPr id="3" name="Content Placeholder 2">
            <a:extLst>
              <a:ext uri="{FF2B5EF4-FFF2-40B4-BE49-F238E27FC236}">
                <a16:creationId xmlns:a16="http://schemas.microsoft.com/office/drawing/2014/main" id="{A96A087D-CD63-4FC1-A4EB-2D159F088B72}"/>
              </a:ext>
            </a:extLst>
          </p:cNvPr>
          <p:cNvSpPr>
            <a:spLocks noGrp="1"/>
          </p:cNvSpPr>
          <p:nvPr>
            <p:ph idx="1"/>
          </p:nvPr>
        </p:nvSpPr>
        <p:spPr>
          <a:xfrm>
            <a:off x="1357045" y="2209800"/>
            <a:ext cx="7086600" cy="3947890"/>
          </a:xfrm>
        </p:spPr>
        <p:txBody>
          <a:bodyPr>
            <a:normAutofit/>
          </a:bodyPr>
          <a:lstStyle/>
          <a:p>
            <a:pPr algn="just"/>
            <a:r>
              <a:rPr lang="en-US" b="1" dirty="0">
                <a:latin typeface="Times New Roman" panose="02020603050405020304" pitchFamily="18" charset="0"/>
                <a:cs typeface="Times New Roman" panose="02020603050405020304" pitchFamily="18" charset="0"/>
              </a:rPr>
              <a:t>EC2(Elastic Compute Cloud)</a:t>
            </a:r>
            <a:r>
              <a:rPr lang="en-US" dirty="0">
                <a:latin typeface="Times New Roman" panose="02020603050405020304" pitchFamily="18" charset="0"/>
                <a:cs typeface="Times New Roman" panose="02020603050405020304" pitchFamily="18" charset="0"/>
              </a:rPr>
              <a:t> - EC2 is a virtual machine in the cloud on which you have OS level control. You can run this cloud server whenever you want.</a:t>
            </a:r>
          </a:p>
          <a:p>
            <a:pPr algn="just"/>
            <a:r>
              <a:rPr lang="en-US" b="1" dirty="0">
                <a:latin typeface="Times New Roman" panose="02020603050405020304" pitchFamily="18" charset="0"/>
                <a:cs typeface="Times New Roman" panose="02020603050405020304" pitchFamily="18" charset="0"/>
              </a:rPr>
              <a:t>AWS Lambda — </a:t>
            </a:r>
            <a:r>
              <a:rPr lang="en-US" dirty="0">
                <a:latin typeface="Times New Roman" panose="02020603050405020304" pitchFamily="18" charset="0"/>
                <a:cs typeface="Times New Roman" panose="02020603050405020304" pitchFamily="18" charset="0"/>
              </a:rPr>
              <a:t>This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AWS service allows you to run functions in the cloud. The tool is a big cost saver for you as you to pay only when your functions execute.</a:t>
            </a:r>
          </a:p>
          <a:p>
            <a:pPr algn="just"/>
            <a:r>
              <a:rPr lang="en-US" b="1" dirty="0">
                <a:latin typeface="Times New Roman" panose="02020603050405020304" pitchFamily="18" charset="0"/>
                <a:cs typeface="Times New Roman" panose="02020603050405020304" pitchFamily="18" charset="0"/>
              </a:rPr>
              <a:t>Amazon S3</a:t>
            </a:r>
            <a:r>
              <a:rPr lang="en-US" dirty="0">
                <a:latin typeface="Times New Roman" panose="02020603050405020304" pitchFamily="18" charset="0"/>
                <a:cs typeface="Times New Roman" panose="02020603050405020304" pitchFamily="18" charset="0"/>
              </a:rPr>
              <a:t> or </a:t>
            </a:r>
            <a:r>
              <a:rPr lang="en-US" b="1" dirty="0">
                <a:latin typeface="Times New Roman" panose="02020603050405020304" pitchFamily="18" charset="0"/>
                <a:cs typeface="Times New Roman" panose="02020603050405020304" pitchFamily="18" charset="0"/>
              </a:rPr>
              <a:t>Amazon Simple Storage Service</a:t>
            </a:r>
            <a:r>
              <a:rPr lang="en-US" dirty="0">
                <a:latin typeface="Times New Roman" panose="02020603050405020304" pitchFamily="18" charset="0"/>
                <a:cs typeface="Times New Roman" panose="02020603050405020304" pitchFamily="18" charset="0"/>
              </a:rPr>
              <a:t> is a service offered by AWS that provides object storage through a web service interface.</a:t>
            </a:r>
            <a:r>
              <a:rPr lang="en-US" baseline="30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Amazon S3 uses the same scalable storage infrastructure that </a:t>
            </a:r>
            <a:r>
              <a:rPr lang="en-US" dirty="0">
                <a:latin typeface="Times New Roman" panose="02020603050405020304" pitchFamily="18" charset="0"/>
                <a:cs typeface="Times New Roman" panose="02020603050405020304" pitchFamily="18" charset="0"/>
                <a:hlinkClick r:id="rId2" tooltip="Amazon (company)"/>
              </a:rPr>
              <a:t>Amazon.com</a:t>
            </a:r>
            <a:r>
              <a:rPr lang="en-US" dirty="0">
                <a:latin typeface="Times New Roman" panose="02020603050405020304" pitchFamily="18" charset="0"/>
                <a:cs typeface="Times New Roman" panose="02020603050405020304" pitchFamily="18" charset="0"/>
              </a:rPr>
              <a:t> uses to run its global e-commerce network.</a:t>
            </a:r>
          </a:p>
          <a:p>
            <a:endParaRPr lang="en-IN" dirty="0"/>
          </a:p>
        </p:txBody>
      </p:sp>
    </p:spTree>
    <p:extLst>
      <p:ext uri="{BB962C8B-B14F-4D97-AF65-F5344CB8AC3E}">
        <p14:creationId xmlns:p14="http://schemas.microsoft.com/office/powerpoint/2010/main" val="4030173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B2E345-6B18-481A-B638-A1145862A7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438400"/>
            <a:ext cx="6982459" cy="3901102"/>
          </a:xfrm>
          <a:prstGeom prst="rect">
            <a:avLst/>
          </a:prstGeom>
        </p:spPr>
      </p:pic>
      <p:sp>
        <p:nvSpPr>
          <p:cNvPr id="6" name="Content Placeholder 2">
            <a:extLst>
              <a:ext uri="{FF2B5EF4-FFF2-40B4-BE49-F238E27FC236}">
                <a16:creationId xmlns:a16="http://schemas.microsoft.com/office/drawing/2014/main" id="{07467DB5-F02A-4E00-B766-DAE0BEC79CB7}"/>
              </a:ext>
            </a:extLst>
          </p:cNvPr>
          <p:cNvSpPr txBox="1">
            <a:spLocks/>
          </p:cNvSpPr>
          <p:nvPr/>
        </p:nvSpPr>
        <p:spPr>
          <a:xfrm>
            <a:off x="1219200" y="1647544"/>
            <a:ext cx="3557956" cy="685800"/>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Context Level DFD</a:t>
            </a:r>
          </a:p>
        </p:txBody>
      </p:sp>
      <p:sp>
        <p:nvSpPr>
          <p:cNvPr id="7" name="Title 1">
            <a:extLst>
              <a:ext uri="{FF2B5EF4-FFF2-40B4-BE49-F238E27FC236}">
                <a16:creationId xmlns:a16="http://schemas.microsoft.com/office/drawing/2014/main" id="{8D2D47F8-78B2-490E-B2CD-26C111581A1F}"/>
              </a:ext>
            </a:extLst>
          </p:cNvPr>
          <p:cNvSpPr>
            <a:spLocks noGrp="1"/>
          </p:cNvSpPr>
          <p:nvPr>
            <p:ph type="title"/>
          </p:nvPr>
        </p:nvSpPr>
        <p:spPr>
          <a:xfrm>
            <a:off x="1631879" y="551889"/>
            <a:ext cx="5943600" cy="990600"/>
          </a:xfrm>
        </p:spPr>
        <p:txBody>
          <a:bodyPr/>
          <a:lstStyle/>
          <a:p>
            <a:r>
              <a:rPr lang="en-IN" b="1" dirty="0">
                <a:latin typeface="Times New Roman" panose="02020603050405020304" pitchFamily="18" charset="0"/>
                <a:cs typeface="Times New Roman" panose="02020603050405020304" pitchFamily="18" charset="0"/>
              </a:rPr>
              <a:t>LIST OF FIGURES</a:t>
            </a:r>
          </a:p>
        </p:txBody>
      </p:sp>
    </p:spTree>
    <p:extLst>
      <p:ext uri="{BB962C8B-B14F-4D97-AF65-F5344CB8AC3E}">
        <p14:creationId xmlns:p14="http://schemas.microsoft.com/office/powerpoint/2010/main" val="300906283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0</TotalTime>
  <Words>779</Words>
  <Application>Microsoft Office PowerPoint</Application>
  <PresentationFormat>On-screen Show (4:3)</PresentationFormat>
  <Paragraphs>92</Paragraphs>
  <Slides>28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Cambria</vt:lpstr>
      <vt:lpstr>Century Gothic</vt:lpstr>
      <vt:lpstr>Times New Roman</vt:lpstr>
      <vt:lpstr>Wingdings 3</vt:lpstr>
      <vt:lpstr>Wisp</vt:lpstr>
      <vt:lpstr> CLOUD BASED BUS      PASS SYSTEM </vt:lpstr>
      <vt:lpstr>CONTENTS</vt:lpstr>
      <vt:lpstr> INTRODUCTION </vt:lpstr>
      <vt:lpstr>PowerPoint Presentation</vt:lpstr>
      <vt:lpstr> WHAT IS CLOUD</vt:lpstr>
      <vt:lpstr>LANGUAGES USED</vt:lpstr>
      <vt:lpstr>CLOUD PLATFORM USED   </vt:lpstr>
      <vt:lpstr>AWS Compute Service: Storage</vt:lpstr>
      <vt:lpstr>LIST OF FIGURES</vt:lpstr>
      <vt:lpstr>PowerPoint Presentation</vt:lpstr>
      <vt:lpstr>PowerPoint Presentation</vt:lpstr>
      <vt:lpstr>PowerPoint Presentation</vt:lpstr>
      <vt:lpstr>PowerPoint Presentation</vt:lpstr>
      <vt:lpstr>ADVANTAGES</vt:lpstr>
      <vt:lpstr>  GLIMPSE OF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CODE</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Divya Singhal</dc:creator>
  <cp:lastModifiedBy> </cp:lastModifiedBy>
  <cp:revision>96</cp:revision>
  <dcterms:created xsi:type="dcterms:W3CDTF">2019-09-28T01:45:12Z</dcterms:created>
  <dcterms:modified xsi:type="dcterms:W3CDTF">2019-12-03T12:57:26Z</dcterms:modified>
</cp:coreProperties>
</file>

<file path=docProps/thumbnail.jpeg>
</file>